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58" r:id="rId3"/>
    <p:sldId id="259" r:id="rId4"/>
    <p:sldId id="264" r:id="rId5"/>
    <p:sldId id="261" r:id="rId6"/>
    <p:sldId id="263" r:id="rId7"/>
    <p:sldId id="265" r:id="rId8"/>
    <p:sldId id="266" r:id="rId9"/>
    <p:sldId id="267" r:id="rId10"/>
    <p:sldId id="268" r:id="rId11"/>
    <p:sldId id="260" r:id="rId12"/>
    <p:sldId id="269" r:id="rId13"/>
    <p:sldId id="270" r:id="rId14"/>
    <p:sldId id="271" r:id="rId15"/>
    <p:sldId id="272" r:id="rId16"/>
    <p:sldId id="273" r:id="rId17"/>
    <p:sldId id="279" r:id="rId18"/>
    <p:sldId id="274" r:id="rId19"/>
    <p:sldId id="277" r:id="rId20"/>
    <p:sldId id="275" r:id="rId21"/>
    <p:sldId id="278" r:id="rId22"/>
    <p:sldId id="283" r:id="rId23"/>
    <p:sldId id="280" r:id="rId24"/>
    <p:sldId id="276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4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534033" y="3494067"/>
            <a:ext cx="339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534033" y="4026900"/>
            <a:ext cx="3398000" cy="1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259967" y="3494067"/>
            <a:ext cx="339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3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6259967" y="4026900"/>
            <a:ext cx="3398000" cy="1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72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27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6869267" y="2918133"/>
            <a:ext cx="39132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72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441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952500" y="3813900"/>
            <a:ext cx="3311600" cy="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2"/>
          </p:nvPr>
        </p:nvSpPr>
        <p:spPr>
          <a:xfrm>
            <a:off x="952500" y="4319000"/>
            <a:ext cx="3311600" cy="11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3"/>
          </p:nvPr>
        </p:nvSpPr>
        <p:spPr>
          <a:xfrm>
            <a:off x="4440133" y="4638767"/>
            <a:ext cx="3311600" cy="12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4"/>
          </p:nvPr>
        </p:nvSpPr>
        <p:spPr>
          <a:xfrm>
            <a:off x="7927800" y="4192533"/>
            <a:ext cx="3311600" cy="12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5"/>
          </p:nvPr>
        </p:nvSpPr>
        <p:spPr>
          <a:xfrm>
            <a:off x="4440133" y="4234100"/>
            <a:ext cx="3311600" cy="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6"/>
          </p:nvPr>
        </p:nvSpPr>
        <p:spPr>
          <a:xfrm>
            <a:off x="7975400" y="3813900"/>
            <a:ext cx="3398000" cy="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72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6494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3499184" y="2665284"/>
            <a:ext cx="5193600" cy="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3499200" y="4657281"/>
            <a:ext cx="5193600" cy="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hasCustomPrompt="1"/>
          </p:nvPr>
        </p:nvSpPr>
        <p:spPr>
          <a:xfrm>
            <a:off x="3499200" y="3735933"/>
            <a:ext cx="51936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 hasCustomPrompt="1"/>
          </p:nvPr>
        </p:nvSpPr>
        <p:spPr>
          <a:xfrm>
            <a:off x="3499200" y="1744300"/>
            <a:ext cx="51936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6629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83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515533" y="1558100"/>
            <a:ext cx="6890000" cy="4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12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397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509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8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72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19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738867" y="1909400"/>
            <a:ext cx="4979200" cy="3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28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727800" y="2763000"/>
            <a:ext cx="67364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179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628400" y="2170500"/>
            <a:ext cx="4935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175800" y="3228767"/>
            <a:ext cx="58404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40" name="Google Shape;40;p9"/>
          <p:cNvGrpSpPr/>
          <p:nvPr/>
        </p:nvGrpSpPr>
        <p:grpSpPr>
          <a:xfrm rot="5400000">
            <a:off x="9194933" y="-1259734"/>
            <a:ext cx="1567200" cy="3473667"/>
            <a:chOff x="-360650" y="1922175"/>
            <a:chExt cx="1175400" cy="2605250"/>
          </a:xfrm>
        </p:grpSpPr>
        <p:sp>
          <p:nvSpPr>
            <p:cNvPr id="41" name="Google Shape;41;p9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9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0289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862000" y="5281300"/>
            <a:ext cx="846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921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83600" y="2648000"/>
            <a:ext cx="5824800" cy="1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3183600" y="4092833"/>
            <a:ext cx="582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055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11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515533" y="794500"/>
            <a:ext cx="972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709600" y="4873033"/>
            <a:ext cx="33128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2709600" y="5298301"/>
            <a:ext cx="3312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6435533" y="2583133"/>
            <a:ext cx="33128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6435517" y="3000167"/>
            <a:ext cx="3312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6435533" y="4873033"/>
            <a:ext cx="33128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6435517" y="5298301"/>
            <a:ext cx="3312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2709584" y="3000167"/>
            <a:ext cx="3312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709600" y="2583133"/>
            <a:ext cx="33128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3962000" y="1816633"/>
            <a:ext cx="808000" cy="808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962000" y="4105100"/>
            <a:ext cx="808000" cy="808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87933" y="1816633"/>
            <a:ext cx="808000" cy="808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7687933" y="4105100"/>
            <a:ext cx="808000" cy="808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8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grpSp>
        <p:nvGrpSpPr>
          <p:cNvPr id="63" name="Google Shape;63;p13"/>
          <p:cNvGrpSpPr/>
          <p:nvPr/>
        </p:nvGrpSpPr>
        <p:grpSpPr>
          <a:xfrm>
            <a:off x="-480867" y="2562900"/>
            <a:ext cx="1567200" cy="3473667"/>
            <a:chOff x="-360650" y="1922175"/>
            <a:chExt cx="1175400" cy="2605250"/>
          </a:xfrm>
        </p:grpSpPr>
        <p:sp>
          <p:nvSpPr>
            <p:cNvPr id="64" name="Google Shape;64;p13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3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3790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13333"/>
            <a:ext cx="1028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○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○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1752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6" r:id="rId12"/>
    <p:sldLayoutId id="2147483678" r:id="rId13"/>
    <p:sldLayoutId id="2147483682" r:id="rId1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1571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BA8F8A0-4CF4-4BA0-8AAE-526996FE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826" y="4225263"/>
            <a:ext cx="6683291" cy="1908580"/>
          </a:xfrm>
        </p:spPr>
        <p:txBody>
          <a:bodyPr/>
          <a:lstStyle/>
          <a:p>
            <a:pPr marL="186262" indent="0">
              <a:buNone/>
            </a:pP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выполнили (М80-109БВ-25):</a:t>
            </a:r>
          </a:p>
          <a:p>
            <a:pPr marL="186262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Писаренко Д.П. - ЛИДЕР КОМАНДЫ, технический писатель.</a:t>
            </a:r>
          </a:p>
          <a:p>
            <a:pPr marL="186262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Никонова Т.С. - Программист математической модели.</a:t>
            </a:r>
          </a:p>
          <a:p>
            <a:pPr marL="186262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Кравцов М.Д. - Программист KSP, математик.</a:t>
            </a:r>
          </a:p>
          <a:p>
            <a:pPr marL="186262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Доценко И.Д. - Физик, математик.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18082A-3305-D0B4-E746-EF425579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194088"/>
            <a:ext cx="9015125" cy="2877297"/>
          </a:xfrm>
        </p:spPr>
        <p:txBody>
          <a:bodyPr/>
          <a:lstStyle/>
          <a:p>
            <a:pPr algn="ctr"/>
            <a:r>
              <a:rPr lang="ru-RU" sz="6000" dirty="0"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Вояджер-1 </a:t>
            </a:r>
            <a:br>
              <a:rPr lang="ru-RU" sz="6000" dirty="0"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ru-RU" sz="6000" dirty="0"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(Полет от Земли до Юпитера) </a:t>
            </a:r>
            <a:endParaRPr lang="ru-RU" sz="5400" dirty="0">
              <a:latin typeface="Impact" panose="020B080603090205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94B26-D23E-663C-5A46-EDDD246B6D53}"/>
              </a:ext>
            </a:extLst>
          </p:cNvPr>
          <p:cNvSpPr txBox="1"/>
          <p:nvPr/>
        </p:nvSpPr>
        <p:spPr>
          <a:xfrm>
            <a:off x="1954605" y="38102"/>
            <a:ext cx="10581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курсу ВАРКТ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731CE-4AB3-260A-F3B4-B27CA3385209}"/>
              </a:ext>
            </a:extLst>
          </p:cNvPr>
          <p:cNvSpPr txBox="1"/>
          <p:nvPr/>
        </p:nvSpPr>
        <p:spPr>
          <a:xfrm>
            <a:off x="5476171" y="6370115"/>
            <a:ext cx="123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mpact" panose="020B0806030902050204" pitchFamily="34" charset="0"/>
              </a:rPr>
              <a:t>Москва 2025</a:t>
            </a:r>
          </a:p>
        </p:txBody>
      </p:sp>
    </p:spTree>
    <p:extLst>
      <p:ext uri="{BB962C8B-B14F-4D97-AF65-F5344CB8AC3E}">
        <p14:creationId xmlns:p14="http://schemas.microsoft.com/office/powerpoint/2010/main" val="109049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Заголовок 1">
                <a:extLst>
                  <a:ext uri="{FF2B5EF4-FFF2-40B4-BE49-F238E27FC236}">
                    <a16:creationId xmlns:a16="http://schemas.microsoft.com/office/drawing/2014/main" id="{C53777D1-07A6-9520-C7EF-FB95EC13A7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065" y="598905"/>
                <a:ext cx="10985533" cy="6134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500"/>
                  <a:buFont typeface="Anton"/>
                  <a:buNone/>
                  <a:defRPr sz="3000" b="0" i="0" u="none" strike="noStrike" cap="none">
                    <a:solidFill>
                      <a:schemeClr val="lt1"/>
                    </a:solidFill>
                    <a:latin typeface="Anton"/>
                    <a:ea typeface="Anton"/>
                    <a:cs typeface="Anton"/>
                    <a:sym typeface="Anton"/>
                  </a:defRPr>
                </a:lvl1pPr>
                <a:lvl2pPr marR="0" lvl="1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Bebas Neue"/>
                  <a:buNone/>
                  <a:defRPr sz="30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algn="l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Несмотря на это, мы должны учесть ещё два фактора: сопротивление атмосферы и скорость вращения тела, находящегося на поверхности планеты.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Скорость вращения тела на поверхности равна: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вр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T = 21 549.425 с - период вращения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Кербина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вокруг своей оси.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Тогда: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вр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2∗3,14∗600000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21 549,425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≈174,85 м/с </m:t>
                      </m:r>
                    </m:oMath>
                  </m:oMathPara>
                </a14:m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 помощью уравнения Мещерского мы может рассчитать взлёт ракеты: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=−(</m:t>
                      </m:r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+С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num>
                        <m:den>
                          <m:r>
                            <a:rPr lang="ru-RU" sz="240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Поэтому примем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а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1000 м/с как экспериментально установленную оценку потерь на аэродинамическое сопротивление.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Тогда конечная величина при взлёте с точки, близкой к экватору, на восток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=△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о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+△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а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вр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 = 3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430,95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   м/с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Заголовок 1">
                <a:extLst>
                  <a:ext uri="{FF2B5EF4-FFF2-40B4-BE49-F238E27FC236}">
                    <a16:creationId xmlns:a16="http://schemas.microsoft.com/office/drawing/2014/main" id="{C53777D1-07A6-9520-C7EF-FB95EC13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5" y="598905"/>
                <a:ext cx="10985533" cy="6134099"/>
              </a:xfrm>
              <a:prstGeom prst="rect">
                <a:avLst/>
              </a:prstGeom>
              <a:blipFill>
                <a:blip r:embed="rId2"/>
                <a:stretch>
                  <a:fillRect l="-888" t="-2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A35533C-0C34-305F-1485-A02FC7F2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11" y="1370848"/>
            <a:ext cx="2877553" cy="215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83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CB602-25CC-3489-DB86-1F5B7418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08" y="136716"/>
            <a:ext cx="4480983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Расчёт окна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35781-0919-FBB9-65AB-B0B05793316B}"/>
                  </a:ext>
                </a:extLst>
              </p:cNvPr>
              <p:cNvSpPr txBox="1"/>
              <p:nvPr/>
            </p:nvSpPr>
            <p:spPr>
              <a:xfrm>
                <a:off x="1517650" y="945445"/>
                <a:ext cx="9779000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</m:t>
                    </m:r>
                    <m:f>
                      <m:fPr>
                        <m:ctrlP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𝟑𝟔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sup>
                        </m:sSup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𝟖𝟕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ru-RU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sup>
                        </m:sSup>
                      </m:num>
                      <m:den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𝟏𝟐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sup>
                    </m:sSup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большая полуось орбиты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35781-0919-FBB9-65AB-B0B057933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50" y="945445"/>
                <a:ext cx="9779000" cy="679289"/>
              </a:xfrm>
              <a:prstGeom prst="rect">
                <a:avLst/>
              </a:prstGeom>
              <a:blipFill>
                <a:blip r:embed="rId2"/>
                <a:stretch>
                  <a:fillRect l="-998" r="-561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7DE2E-82BC-640C-F9F0-385816C8CF21}"/>
                  </a:ext>
                </a:extLst>
              </p:cNvPr>
              <p:cNvSpPr txBox="1"/>
              <p:nvPr/>
            </p:nvSpPr>
            <p:spPr>
              <a:xfrm>
                <a:off x="1177924" y="1611846"/>
                <a:ext cx="9836150" cy="1772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𝑮𝑴</m:t>
                              </m:r>
                            </m:den>
                          </m:f>
                        </m:e>
                      </m:rad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𝟑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𝟏𝟒</m:t>
                      </m:r>
                      <m:rad>
                        <m:radPr>
                          <m:degHide m:val="on"/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.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𝟏𝟐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𝟏𝟎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𝟏𝟎</m:t>
                                      </m:r>
                                    </m:sup>
                                  </m:s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𝟕𝟏𝟔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≈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𝟐𝟖𝟏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сут.  </m:t>
                      </m:r>
                    </m:oMath>
                  </m:oMathPara>
                </a14:m>
                <a:endParaRPr lang="ru-RU" sz="2400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4958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в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ремя, 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за которое космический аппарат пролетит от Кербола до Джулы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7DE2E-82BC-640C-F9F0-385816C8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924" y="1611846"/>
                <a:ext cx="9836150" cy="1772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5AF77C-0302-7065-3486-9FD82CE535A4}"/>
                  </a:ext>
                </a:extLst>
              </p:cNvPr>
              <p:cNvSpPr txBox="1"/>
              <p:nvPr/>
            </p:nvSpPr>
            <p:spPr>
              <a:xfrm>
                <a:off x="1708150" y="3241152"/>
                <a:ext cx="8255000" cy="1751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д</m:t>
                          </m:r>
                        </m:sub>
                      </m:sSub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𝑮𝑴</m:t>
                              </m:r>
                            </m:den>
                          </m:f>
                        </m:e>
                      </m:rad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 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𝟑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𝟏𝟒</m:t>
                      </m:r>
                      <m:rad>
                        <m:radPr>
                          <m:degHide m:val="on"/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𝟔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.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𝟖𝟕</m:t>
                                  </m:r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𝟏𝟎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𝟏𝟎</m:t>
                                      </m:r>
                                    </m:sup>
                                  </m:s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𝟕𝟏𝟔</m:t>
                              </m:r>
                              <m:r>
                                <a:rPr lang="ru-RU" sz="24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𝟏𝟖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≈ 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𝟔𝟎𝟒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сут. </m:t>
                      </m:r>
                    </m:oMath>
                  </m:oMathPara>
                </a14:m>
                <a:endPara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время, за которое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Джул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пройдёт половину своей орбиты </a:t>
                </a:r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5AF77C-0302-7065-3486-9FD82CE5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50" y="3241152"/>
                <a:ext cx="8255000" cy="1751826"/>
              </a:xfrm>
              <a:prstGeom prst="rect">
                <a:avLst/>
              </a:prstGeom>
              <a:blipFill>
                <a:blip r:embed="rId4"/>
                <a:stretch>
                  <a:fillRect l="-1108" b="-7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1F677-74B8-5784-1A94-D930103E2D41}"/>
                  </a:ext>
                </a:extLst>
              </p:cNvPr>
              <p:cNvSpPr txBox="1"/>
              <p:nvPr/>
            </p:nvSpPr>
            <p:spPr>
              <a:xfrm>
                <a:off x="0" y="5053460"/>
                <a:ext cx="12963525" cy="1479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15000"/>
                  </a:lnSpc>
                  <a:buNone/>
                </a:pPr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Следовательно фазовый угол мы можем посчитать таким образом: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𝝋</m:t>
                      </m:r>
                      <m:r>
                        <a:rPr lang="ru-RU" sz="20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𝟏𝟖𝟎</m:t>
                          </m:r>
                        </m:e>
                        <m:sup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∘</m:t>
                          </m:r>
                        </m:sup>
                      </m:sSup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∗(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д</m:t>
                              </m:r>
                            </m:sub>
                          </m:sSub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)⇔ 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𝝋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𝟏𝟖𝟎</m:t>
                          </m:r>
                        </m:e>
                        <m:sup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∘</m:t>
                          </m:r>
                        </m:sup>
                      </m:sSup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∗(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=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𝟏𝟖𝟎</m:t>
                          </m:r>
                        </m:e>
                        <m:sup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∘</m:t>
                          </m:r>
                        </m:sup>
                      </m:sSup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∗(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𝟑𝟔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𝟔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𝟖𝟕</m:t>
                              </m:r>
                            </m:num>
                            <m:den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𝟔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𝟖𝟕</m:t>
                              </m:r>
                            </m:den>
                          </m:f>
                        </m:e>
                        <m:sup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)≈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𝟗𝟔</m:t>
                          </m:r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𝟓𝟓</m:t>
                          </m:r>
                        </m:e>
                        <m:sup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ru-RU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1F677-74B8-5784-1A94-D930103E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3460"/>
                <a:ext cx="12963525" cy="1479123"/>
              </a:xfrm>
              <a:prstGeom prst="rect">
                <a:avLst/>
              </a:prstGeom>
              <a:blipFill>
                <a:blip r:embed="rId5"/>
                <a:stretch>
                  <a:fillRect t="-1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0EAB1-A1EE-A2B0-FC4E-82B6A0D827DC}"/>
              </a:ext>
            </a:extLst>
          </p:cNvPr>
          <p:cNvSpPr txBox="1"/>
          <p:nvPr/>
        </p:nvSpPr>
        <p:spPr>
          <a:xfrm>
            <a:off x="529389" y="348916"/>
            <a:ext cx="1155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Вспомогательные величины для расчёта перехода от </a:t>
            </a:r>
            <a:r>
              <a:rPr lang="ru-RU" sz="2800" dirty="0" err="1">
                <a:solidFill>
                  <a:schemeClr val="bg1"/>
                </a:solidFill>
                <a:latin typeface="Impact" panose="020B0806030902050204" pitchFamily="34" charset="0"/>
              </a:rPr>
              <a:t>Кербина</a:t>
            </a:r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 к </a:t>
            </a:r>
            <a:r>
              <a:rPr lang="ru-RU" sz="2800" dirty="0" err="1">
                <a:solidFill>
                  <a:schemeClr val="bg1"/>
                </a:solidFill>
                <a:latin typeface="Impact" panose="020B0806030902050204" pitchFamily="34" charset="0"/>
              </a:rPr>
              <a:t>Джулу</a:t>
            </a:r>
            <a:endParaRPr lang="ru-RU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95198-7946-95A9-B60D-7494F10C22A3}"/>
                  </a:ext>
                </a:extLst>
              </p:cNvPr>
              <p:cNvSpPr txBox="1"/>
              <p:nvPr/>
            </p:nvSpPr>
            <p:spPr>
              <a:xfrm>
                <a:off x="1208922" y="1282164"/>
                <a:ext cx="10191248" cy="4630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>
                  <a:lnSpc>
                    <a:spcPct val="115000"/>
                  </a:lnSpc>
                  <a:buNone/>
                </a:pPr>
                <a:r>
                  <a:rPr lang="ru-RU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Имея радиусы, равные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1,36*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6,87*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  мы можем рассчитать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△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449580">
                  <a:lnSpc>
                    <a:spcPct val="115000"/>
                  </a:lnSpc>
                  <a:buNone/>
                </a:pP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𝑆𝑘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172333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18</m:t>
                                </m:r>
                              </m:sup>
                            </m:sSup>
                          </m:num>
                          <m:den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36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10</m:t>
                                </m:r>
                              </m:sup>
                            </m:sSup>
                          </m:den>
                        </m:f>
                      </m:e>
                    </m:rad>
                    <m:d>
                      <m:d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87</m:t>
                                </m:r>
                              </m:num>
                              <m:den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87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36</m:t>
                                </m:r>
                              </m:den>
                            </m:f>
                          </m:e>
                        </m:rad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2711</m:t>
                    </m:r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9</m:t>
                    </m:r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м</m:t>
                    </m:r>
                    <m:r>
                      <m:rPr>
                        <m:lit/>
                      </m:rP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/</m:t>
                    </m:r>
                    <m:r>
                      <a:rPr lang="ru-RU" sz="2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</m:t>
                    </m:r>
                  </m:oMath>
                </a14:m>
                <a:endParaRPr lang="ru-RU" sz="28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𝑆𝑑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172333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18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87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36</m:t>
                              </m:r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87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36</m:t>
                              </m:r>
                            </m:den>
                          </m:f>
                        </m:e>
                      </m:rad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)≈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1756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м/с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>
                  <a:lnSpc>
                    <a:spcPct val="115000"/>
                  </a:lnSpc>
                  <a:buNone/>
                </a:pP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данном случае в уравнение Гомана был подставлен гравитационный параметр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Кербола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95198-7946-95A9-B60D-7494F10C2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922" y="1282164"/>
                <a:ext cx="10191248" cy="4630178"/>
              </a:xfrm>
              <a:prstGeom prst="rect">
                <a:avLst/>
              </a:prstGeom>
              <a:blipFill>
                <a:blip r:embed="rId2"/>
                <a:stretch>
                  <a:fillRect l="-1196" t="-789" b="-2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95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6DF90-B554-F8AA-3BB5-5374EE92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3079"/>
            <a:ext cx="10589828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Оптимальный угол для выхода из SOI </a:t>
            </a:r>
            <a:r>
              <a:rPr lang="ru-RU" dirty="0" err="1">
                <a:latin typeface="Impact" panose="020B0806030902050204" pitchFamily="34" charset="0"/>
              </a:rPr>
              <a:t>Кербина</a:t>
            </a:r>
            <a:endParaRPr lang="ru-RU" dirty="0"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D941AF-64F3-0CA0-2C75-8CAC5ACE4DB8}"/>
                  </a:ext>
                </a:extLst>
              </p:cNvPr>
              <p:cNvSpPr txBox="1"/>
              <p:nvPr/>
            </p:nvSpPr>
            <p:spPr>
              <a:xfrm>
                <a:off x="1503696" y="979141"/>
                <a:ext cx="9648308" cy="178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определения данного угла выполним расчёт, используя следующие формулы.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𝒑𝑲</m:t>
                            </m:r>
                          </m:sub>
                        </m:sSub>
                        <m:sSubSup>
                          <m:sSubSupPr>
                            <m:ctrlP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𝒑𝑲</m:t>
                            </m:r>
                          </m:sub>
                          <m:sup>
                            <m:r>
                              <a:rPr lang="ru-RU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den>
                    </m:f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𝟏𝟖𝟎</m:t>
                        </m:r>
                      </m:e>
                      <m:sup>
                        <m: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𝒂𝒓𝒄𝒄𝒐𝒔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ru-RU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ru-RU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D941AF-64F3-0CA0-2C75-8CAC5ACE4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96" y="979141"/>
                <a:ext cx="9648308" cy="1781706"/>
              </a:xfrm>
              <a:prstGeom prst="rect">
                <a:avLst/>
              </a:prstGeom>
              <a:blipFill>
                <a:blip r:embed="rId2"/>
                <a:stretch>
                  <a:fillRect l="-695" t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72E7E-7815-2DB8-AE19-98FFB2F211A3}"/>
                  </a:ext>
                </a:extLst>
              </p:cNvPr>
              <p:cNvSpPr txBox="1"/>
              <p:nvPr/>
            </p:nvSpPr>
            <p:spPr>
              <a:xfrm>
                <a:off x="2053905" y="2293854"/>
                <a:ext cx="7877677" cy="1519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Найдём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𝑝𝐾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формулы: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𝒑𝑲</m:t>
                              </m:r>
                            </m:sub>
                            <m:sup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𝑺𝒌</m:t>
                              </m:r>
                            </m:sub>
                            <m:sup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𝑮𝑴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𝒑𝑲</m:t>
                              </m:r>
                            </m:sub>
                          </m:sSub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𝑺𝒌</m:t>
                              </m:r>
                            </m:sub>
                          </m:sSub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⇔</m:t>
                      </m:r>
                      <m:sSub>
                        <m:sSub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𝒑𝑲</m:t>
                          </m:r>
                        </m:sub>
                      </m:sSub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𝑮𝑴</m:t>
                          </m:r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𝒑𝑲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𝑺𝒌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𝑺𝒌</m:t>
                              </m:r>
                            </m:sub>
                            <m:sup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72E7E-7815-2DB8-AE19-98FFB2F21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905" y="2293854"/>
                <a:ext cx="7877677" cy="1519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BAAE80-E351-646B-E897-809B32F7CAD1}"/>
                  </a:ext>
                </a:extLst>
              </p:cNvPr>
              <p:cNvSpPr txBox="1"/>
              <p:nvPr/>
            </p:nvSpPr>
            <p:spPr>
              <a:xfrm>
                <a:off x="914399" y="3587748"/>
                <a:ext cx="10589828" cy="3017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𝒑𝑲</m:t>
                          </m:r>
                        </m:sub>
                      </m:sSub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𝟓𝟑𝟏𝟔</m:t>
                          </m:r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𝟏𝟐</m:t>
                              </m:r>
                            </m:sup>
                          </m:sSup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𝟕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𝟖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𝟒𝟏𝟔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ru-RU" sz="18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𝟕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𝟐𝟕𝟏𝟏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ru-RU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</m:t>
                      </m:r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𝟑𝟐𝟗𝟑</m:t>
                      </m:r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𝟖𝟖</m:t>
                      </m:r>
                      <m:r>
                        <a:rPr lang="ru-RU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м/с</m:t>
                      </m:r>
                    </m:oMath>
                  </m:oMathPara>
                </a14:m>
                <a:endParaRPr lang="ru-RU" sz="1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𝒆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𝟖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𝟒𝟏𝟔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𝟕</m:t>
                                </m:r>
                              </m:sup>
                            </m:sSup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∗(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𝟑𝟐𝟗𝟑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𝟖𝟖</m:t>
                            </m:r>
                            <m:sSup>
                              <m:sSupPr>
                                <m:ctrlP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𝟓𝟑𝟏𝟔</m:t>
                            </m:r>
                            <m:r>
                              <a:rPr lang="ru-R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ru-RU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e>
                    </m:rad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𝟏𝟓𝟎𝟓</m:t>
                    </m:r>
                  </m:oMath>
                </a14:m>
                <a:r>
                  <a:rPr lang="ru-RU" sz="18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𝜣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𝟏𝟖𝟎</m:t>
                        </m:r>
                      </m:e>
                      <m:sup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𝒂𝒓𝒄𝒄𝒐𝒔</m:t>
                    </m:r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𝟏𝟓𝟎𝟓</m:t>
                        </m:r>
                      </m:den>
                    </m:f>
                    <m:r>
                      <a:rPr lang="ru-RU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)≈</m:t>
                    </m:r>
                    <m:sSup>
                      <m:sSupPr>
                        <m:ctrlP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𝟏𝟓𝟎</m:t>
                        </m:r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𝟑𝟔</m:t>
                        </m:r>
                      </m:e>
                      <m:sup>
                        <m:r>
                          <a:rPr lang="ru-RU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sz="18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искомый угол</a:t>
                </a: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Рассчитаем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△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для выхода из SOI </a:t>
                </a: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Кербина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△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𝑝𝐾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𝐺𝑀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𝑝𝐾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=3293,19−</m:t>
                    </m:r>
                    <m:rad>
                      <m:radPr>
                        <m:degHide m:val="on"/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3,5316∗</m:t>
                            </m:r>
                            <m:sSup>
                              <m:sSup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12</m:t>
                                </m:r>
                              </m:sup>
                            </m:sSup>
                          </m:num>
                          <m:den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700 000</m:t>
                            </m:r>
                          </m:den>
                        </m:f>
                      </m:e>
                    </m:rad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≈1047,74 м/с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BAAE80-E351-646B-E897-809B32F7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3587748"/>
                <a:ext cx="10589828" cy="3017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1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CC95A-EB41-88F3-8F74-8543497A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10" y="236369"/>
            <a:ext cx="9974179" cy="750221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Переход на орбиту </a:t>
            </a:r>
            <a:r>
              <a:rPr lang="ru-RU" sz="3600" dirty="0" err="1">
                <a:latin typeface="Impact" panose="020B0806030902050204" pitchFamily="34" charset="0"/>
              </a:rPr>
              <a:t>Джулы</a:t>
            </a:r>
            <a:r>
              <a:rPr lang="ru-RU" sz="3600" dirty="0">
                <a:latin typeface="Impact" panose="020B0806030902050204" pitchFamily="34" charset="0"/>
              </a:rPr>
              <a:t> (идеальный вариант)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317CB9-1FAA-305F-81A7-833EC4CF00F5}"/>
                  </a:ext>
                </a:extLst>
              </p:cNvPr>
              <p:cNvSpPr txBox="1"/>
              <p:nvPr/>
            </p:nvSpPr>
            <p:spPr>
              <a:xfrm>
                <a:off x="3049002" y="1075558"/>
                <a:ext cx="6093994" cy="1029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</a:t>
                </a:r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ксцентриситет </a:t>
                </a:r>
                <a:r>
                  <a:rPr lang="ru-RU" sz="24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Керболы</a:t>
                </a:r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равен: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</m:num>
                      <m:den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</m:den>
                    </m:f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669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317CB9-1FAA-305F-81A7-833EC4CF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02" y="1075558"/>
                <a:ext cx="6093994" cy="1029769"/>
              </a:xfrm>
              <a:prstGeom prst="rect">
                <a:avLst/>
              </a:prstGeom>
              <a:blipFill>
                <a:blip r:embed="rId2"/>
                <a:stretch>
                  <a:fillRect l="-1500" t="-47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1D6E5-F526-A07A-6432-2B9247116E04}"/>
                  </a:ext>
                </a:extLst>
              </p:cNvPr>
              <p:cNvSpPr txBox="1"/>
              <p:nvPr/>
            </p:nvSpPr>
            <p:spPr>
              <a:xfrm>
                <a:off x="1916528" y="2217574"/>
                <a:ext cx="8358939" cy="110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Длина радиус-вектора космического аппарата в любой точке орбиты равна: 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𝑒𝑐𝑜𝑠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𝜈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1D6E5-F526-A07A-6432-2B924711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528" y="2217574"/>
                <a:ext cx="8358939" cy="1106585"/>
              </a:xfrm>
              <a:prstGeom prst="rect">
                <a:avLst/>
              </a:prstGeom>
              <a:blipFill>
                <a:blip r:embed="rId3"/>
                <a:stretch>
                  <a:fillRect t="-1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FD9822-6042-CCD2-0845-12ACCEFC812F}"/>
                  </a:ext>
                </a:extLst>
              </p:cNvPr>
              <p:cNvSpPr txBox="1"/>
              <p:nvPr/>
            </p:nvSpPr>
            <p:spPr>
              <a:xfrm>
                <a:off x="2157161" y="3557121"/>
                <a:ext cx="7877675" cy="1118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Тогда для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18</m:t>
                    </m:r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b="0" i="0" u="none" strike="noStrike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: </a:t>
                </a:r>
                <a:endParaRPr lang="ru-RU" sz="1800" b="0" dirty="0">
                  <a:solidFill>
                    <a:schemeClr val="bg1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87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669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669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86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FD9822-6042-CCD2-0845-12ACCEFC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161" y="3557121"/>
                <a:ext cx="7877675" cy="1118255"/>
              </a:xfrm>
              <a:prstGeom prst="rect">
                <a:avLst/>
              </a:prstGeom>
              <a:blipFill>
                <a:blip r:embed="rId4"/>
                <a:stretch>
                  <a:fillRect l="-697" t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732C27-E5BE-38CE-0BDC-8B7A8D94EAB5}"/>
                  </a:ext>
                </a:extLst>
              </p:cNvPr>
              <p:cNvSpPr txBox="1"/>
              <p:nvPr/>
            </p:nvSpPr>
            <p:spPr>
              <a:xfrm>
                <a:off x="2157161" y="5012260"/>
                <a:ext cx="7492666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Далее  для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𝜈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18</m:t>
                    </m:r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угол направления движения, который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(угол между радиус-вектором и вектором скорости тела), составляет: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𝜙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𝑒𝑠𝑖𝑛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𝑒𝑐𝑜𝑠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𝜈</m:t>
                          </m:r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= 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𝑎𝑟𝑐𝑡𝑔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669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18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∘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669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18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∘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= 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732C27-E5BE-38CE-0BDC-8B7A8D94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161" y="5012260"/>
                <a:ext cx="7492666" cy="1365374"/>
              </a:xfrm>
              <a:prstGeom prst="rect">
                <a:avLst/>
              </a:prstGeom>
              <a:blipFill>
                <a:blip r:embed="rId5"/>
                <a:stretch>
                  <a:fillRect l="-732" t="-893" r="-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65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129B0E-FD3F-C67C-4319-5AC6324E87B6}"/>
                  </a:ext>
                </a:extLst>
              </p:cNvPr>
              <p:cNvSpPr txBox="1"/>
              <p:nvPr/>
            </p:nvSpPr>
            <p:spPr>
              <a:xfrm>
                <a:off x="1467853" y="172142"/>
                <a:ext cx="9613231" cy="7024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 этом скорость относительно </a:t>
                </a: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Кербола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этой точке орбиты 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кр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𝐺𝑀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172333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18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87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36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6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87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2374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82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м/с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Джул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движется по своей орбите со скоростью 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𝑔𝑘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172333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18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87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4130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92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м/с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космический аппарат войдёт в SOI </a:t>
                </a: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Джулы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относительной скоростью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𝑆𝑑</m:t>
                        </m:r>
                      </m:sub>
                      <m:sup/>
                    </m:sSubSup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кр</m:t>
                                </m:r>
                              </m:sub>
                            </m:sSub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пл</m:t>
                            </m:r>
                          </m:sub>
                        </m:sSub>
                      </m:e>
                    </m:d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1756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м/с</m:t>
                    </m:r>
                  </m:oMath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данная величина совпадает с вычисленной ранее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𝑆𝑑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1756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м/с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при учёте погрешности из-за округления величин.</a:t>
                </a: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Угол полёта  при входе в SOI </a:t>
                </a: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Джулы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будет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𝛿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𝜙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−</m:t>
                    </m:r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Эксцентриситет орбиты при входе в SOI </a:t>
                </a:r>
                <a:r>
                  <a:rPr lang="ru-RU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Джулы</a:t>
                </a:r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𝑒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𝑆𝑑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𝑆𝑑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𝐺𝑀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𝛿</m:t>
                          </m: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𝛿</m:t>
                          </m:r>
                        </m:e>
                      </m:rad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Большая полуось орбиты, по которой тело будет лететь в SOI </a:t>
                </a:r>
                <a:r>
                  <a:rPr lang="ru-RU" dirty="0" err="1">
                    <a:solidFill>
                      <a:schemeClr val="bg1"/>
                    </a:solidFill>
                  </a:rPr>
                  <a:t>Джулы</a:t>
                </a:r>
                <a:r>
                  <a:rPr lang="ru-RU" dirty="0">
                    <a:solidFill>
                      <a:schemeClr val="bg1"/>
                    </a:solidFill>
                  </a:rPr>
                  <a:t>, равна: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𝑆𝑑</m:t>
                                  </m:r>
                                </m:sub>
                              </m:sSub>
                            </m:den>
                          </m:f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𝑆𝑑</m:t>
                                  </m:r>
                                </m:sub>
                                <m:sup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den>
                          </m:f>
                        </m:den>
                      </m:f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456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1756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825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≈ −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916000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br>
                  <a:rPr lang="ru-RU" dirty="0">
                    <a:solidFill>
                      <a:schemeClr val="bg1"/>
                    </a:solidFill>
                  </a:rPr>
                </a:br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129B0E-FD3F-C67C-4319-5AC6324E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853" y="172142"/>
                <a:ext cx="9613231" cy="7024680"/>
              </a:xfrm>
              <a:prstGeom prst="rect">
                <a:avLst/>
              </a:prstGeom>
              <a:blipFill>
                <a:blip r:embed="rId2"/>
                <a:stretch>
                  <a:fillRect l="-571" t="-173" r="-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19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9F0E8-CF2A-8DFA-2BF1-5A6883C0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779" y="179910"/>
            <a:ext cx="5324864" cy="763600"/>
          </a:xfrm>
        </p:spPr>
        <p:txBody>
          <a:bodyPr/>
          <a:lstStyle/>
          <a:p>
            <a:r>
              <a:rPr lang="ru-RU" b="1" dirty="0">
                <a:latin typeface="Impact" panose="020B0806030902050204" pitchFamily="34" charset="0"/>
              </a:rPr>
              <a:t>Подведём итоги вычислений:</a:t>
            </a:r>
            <a:endParaRPr lang="ru-RU" dirty="0"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02641E-F4F1-68F0-65A2-2BE0AE3118A4}"/>
                  </a:ext>
                </a:extLst>
              </p:cNvPr>
              <p:cNvSpPr txBox="1"/>
              <p:nvPr/>
            </p:nvSpPr>
            <p:spPr>
              <a:xfrm>
                <a:off x="1821580" y="1477478"/>
                <a:ext cx="9160845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Оптимальный угол между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Джулой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Кербином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для перехода по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Гоманской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орбите: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=96,55</a:t>
                </a: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3691,95 м/с для выхода на орбиту 100 км вокруг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Кербина</a:t>
                </a: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к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=1047,74 м/с для выхода из SOI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Кербина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 нужной скоростью, при этом в точке приобретения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ru-RU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к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угол между направлением движения планеты и скоростью ракеты должен составлять: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=150,36</a:t>
                </a: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fontAlgn="base">
                  <a:buClr>
                    <a:schemeClr val="bg1"/>
                  </a:buClr>
                  <a:buFont typeface="+mj-lt"/>
                  <a:buAutoNum type="romanUcPeriod"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 пролетим на расстоянии 300 км от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Джула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тем самым повторив полёт Вояджера-1</a:t>
                </a:r>
              </a:p>
              <a:p>
                <a:endParaRPr lang="ru-RU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02641E-F4F1-68F0-65A2-2BE0AE31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580" y="1477478"/>
                <a:ext cx="9160845" cy="4832092"/>
              </a:xfrm>
              <a:prstGeom prst="rect">
                <a:avLst/>
              </a:prstGeom>
              <a:blipFill>
                <a:blip r:embed="rId2"/>
                <a:stretch>
                  <a:fillRect l="-998" t="-1009" r="-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3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078CB1-DEDC-0EFE-6764-4CABFB48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769" y="0"/>
            <a:ext cx="5063237" cy="763600"/>
          </a:xfrm>
        </p:spPr>
        <p:txBody>
          <a:bodyPr/>
          <a:lstStyle/>
          <a:p>
            <a:r>
              <a:rPr lang="ru-RU" u="sng" dirty="0">
                <a:latin typeface="Impact" panose="020B0806030902050204" pitchFamily="34" charset="0"/>
              </a:rPr>
              <a:t>Программная реализация</a:t>
            </a:r>
          </a:p>
        </p:txBody>
      </p:sp>
      <p:pic>
        <p:nvPicPr>
          <p:cNvPr id="12" name="Рисунок 11" descr="Изображение выглядит как текст, снимок экрана, 3D-моделирование, Компьютерная иг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F6AF6C-2CC5-6F19-ACA6-AB269272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6" y="1026399"/>
            <a:ext cx="5749814" cy="323427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ранспорт, текст, снимок экрана, космический кораб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58A94-0E0A-BF74-9EE5-2BD1068A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87" y="1026399"/>
            <a:ext cx="5749814" cy="3234270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Компьютерная игра, Программное обеспечение для видеоигр, 3D-моделирова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3664B1-A777-F1F8-AD3B-8F7FE839E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81" y="3723189"/>
            <a:ext cx="5103866" cy="2870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017AC4-13A3-F52E-E997-5DA002C71F30}"/>
              </a:ext>
            </a:extLst>
          </p:cNvPr>
          <p:cNvSpPr txBox="1"/>
          <p:nvPr/>
        </p:nvSpPr>
        <p:spPr>
          <a:xfrm>
            <a:off x="4553589" y="578934"/>
            <a:ext cx="301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mpact" panose="020B0806030902050204" pitchFamily="34" charset="0"/>
              </a:rPr>
              <a:t>Процесс запуска ракеты</a:t>
            </a:r>
          </a:p>
        </p:txBody>
      </p:sp>
    </p:spTree>
    <p:extLst>
      <p:ext uri="{BB962C8B-B14F-4D97-AF65-F5344CB8AC3E}">
        <p14:creationId xmlns:p14="http://schemas.microsoft.com/office/powerpoint/2010/main" val="291416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транспорт, снимок экрана, Цифровая сбор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89136C-4E73-9DCB-F8E1-69C1F23B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39" y="958565"/>
            <a:ext cx="5596392" cy="3147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0E42D-3DB0-5F02-7516-3DE653BE8182}"/>
              </a:ext>
            </a:extLst>
          </p:cNvPr>
          <p:cNvSpPr txBox="1"/>
          <p:nvPr/>
        </p:nvSpPr>
        <p:spPr>
          <a:xfrm>
            <a:off x="4988287" y="153423"/>
            <a:ext cx="221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mpact" panose="020B0806030902050204" pitchFamily="34" charset="0"/>
              </a:rPr>
              <a:t>Процесс полета</a:t>
            </a:r>
          </a:p>
        </p:txBody>
      </p:sp>
      <p:pic>
        <p:nvPicPr>
          <p:cNvPr id="13" name="Рисунок 12" descr="Изображение выглядит как снимок экрана, пространство, Космическое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3B7D8D-3951-3380-EA34-204B5930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7" y="958565"/>
            <a:ext cx="5054297" cy="284304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нимок экрана, текст, пространство, Космическое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21BEC6-6191-95F0-5996-1E453062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699" y="3357657"/>
            <a:ext cx="5860279" cy="32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8DF6C58-E729-4359-C890-8058F265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039" y="302553"/>
            <a:ext cx="6387921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Зависимость скорости от времени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2907DD-AD47-4D6A-B771-FFF39EF3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20" y="952823"/>
            <a:ext cx="7443158" cy="560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3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C8C19-A596-7257-3F87-7F6C36BB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05" y="211493"/>
            <a:ext cx="2596199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Введение: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82DD2-63C2-6B87-9B85-174D21FF1927}"/>
              </a:ext>
            </a:extLst>
          </p:cNvPr>
          <p:cNvSpPr txBox="1"/>
          <p:nvPr/>
        </p:nvSpPr>
        <p:spPr>
          <a:xfrm>
            <a:off x="738475" y="1057488"/>
            <a:ext cx="1071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миссии: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смоделировать полет “Вояджер-1” до Юпитера.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EDD42-1532-309F-352D-EA90856EFAD9}"/>
              </a:ext>
            </a:extLst>
          </p:cNvPr>
          <p:cNvSpPr txBox="1"/>
          <p:nvPr/>
        </p:nvSpPr>
        <p:spPr>
          <a:xfrm>
            <a:off x="738475" y="1663103"/>
            <a:ext cx="997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миссии: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информацию о миссии "Вояджера-1"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модель ракеты и корабль в KSP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математическую и физическую модель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программную часть на основе расчетных моделей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полет в KSP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данные смоделированного полета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 данные с реальным полетом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данные</a:t>
            </a:r>
          </a:p>
          <a:p>
            <a:pPr marL="342900" indent="-342900" fontAlgn="base">
              <a:buClr>
                <a:schemeClr val="bg1"/>
              </a:buClr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отчетность</a:t>
            </a:r>
          </a:p>
        </p:txBody>
      </p:sp>
    </p:spTree>
    <p:extLst>
      <p:ext uri="{BB962C8B-B14F-4D97-AF65-F5344CB8AC3E}">
        <p14:creationId xmlns:p14="http://schemas.microsoft.com/office/powerpoint/2010/main" val="417474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8DF6C58-E729-4359-C890-8058F265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039" y="302553"/>
            <a:ext cx="6387921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Зависимость высоты от времени</a:t>
            </a:r>
          </a:p>
        </p:txBody>
      </p:sp>
      <p:pic>
        <p:nvPicPr>
          <p:cNvPr id="4" name="Рисунок 3" descr="Изображение выглядит как текст, снимок экран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4225AB-1A95-BE68-8619-15E7344A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76" y="1017485"/>
            <a:ext cx="7848645" cy="55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43442-162E-58BA-3C07-8875DAD25CC1}"/>
              </a:ext>
            </a:extLst>
          </p:cNvPr>
          <p:cNvSpPr txBox="1">
            <a:spLocks/>
          </p:cNvSpPr>
          <p:nvPr/>
        </p:nvSpPr>
        <p:spPr>
          <a:xfrm>
            <a:off x="1234000" y="249682"/>
            <a:ext cx="97240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solidFill>
                  <a:schemeClr val="bg1"/>
                </a:solidFill>
                <a:latin typeface="Impact" panose="020B0806030902050204" pitchFamily="34" charset="0"/>
              </a:rPr>
              <a:t>Полная программная реализация и другие документы доступны на</a:t>
            </a:r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Impact" panose="020B0806030902050204" pitchFamily="34" charset="0"/>
              </a:rPr>
              <a:t>нашем </a:t>
            </a:r>
            <a:r>
              <a:rPr lang="en-US" sz="3200" dirty="0" err="1">
                <a:solidFill>
                  <a:schemeClr val="bg1"/>
                </a:solidFill>
                <a:latin typeface="Impact" panose="020B0806030902050204" pitchFamily="34" charset="0"/>
              </a:rPr>
              <a:t>github</a:t>
            </a:r>
            <a:endParaRPr lang="ru-RU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Google Shape;2673;p74">
            <a:extLst>
              <a:ext uri="{FF2B5EF4-FFF2-40B4-BE49-F238E27FC236}">
                <a16:creationId xmlns:a16="http://schemas.microsoft.com/office/drawing/2014/main" id="{D270E831-FD9E-D60A-1D4D-B2288EC72758}"/>
              </a:ext>
            </a:extLst>
          </p:cNvPr>
          <p:cNvSpPr/>
          <p:nvPr/>
        </p:nvSpPr>
        <p:spPr>
          <a:xfrm>
            <a:off x="1246275" y="2685997"/>
            <a:ext cx="4164220" cy="2486098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74;p74">
            <a:extLst>
              <a:ext uri="{FF2B5EF4-FFF2-40B4-BE49-F238E27FC236}">
                <a16:creationId xmlns:a16="http://schemas.microsoft.com/office/drawing/2014/main" id="{7DB97707-C10C-44C0-F46F-B2B8B7E52621}"/>
              </a:ext>
            </a:extLst>
          </p:cNvPr>
          <p:cNvSpPr/>
          <p:nvPr/>
        </p:nvSpPr>
        <p:spPr>
          <a:xfrm>
            <a:off x="1133883" y="5099307"/>
            <a:ext cx="4484974" cy="180191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0835D6-2511-448B-540C-78535E8D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" r="2788"/>
          <a:stretch/>
        </p:blipFill>
        <p:spPr>
          <a:xfrm>
            <a:off x="1331636" y="2781408"/>
            <a:ext cx="3980668" cy="2295275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9069CA4-2ACE-7B00-5E20-EF1F620826C9}"/>
              </a:ext>
            </a:extLst>
          </p:cNvPr>
          <p:cNvGrpSpPr/>
          <p:nvPr/>
        </p:nvGrpSpPr>
        <p:grpSpPr>
          <a:xfrm>
            <a:off x="7143585" y="1644017"/>
            <a:ext cx="3202328" cy="3977291"/>
            <a:chOff x="8456883" y="2226918"/>
            <a:chExt cx="3202328" cy="3977291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1C6B02F-2B05-2563-EFE6-5F59C11E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6883" y="2226918"/>
              <a:ext cx="3202328" cy="3977291"/>
            </a:xfrm>
            <a:prstGeom prst="rect">
              <a:avLst/>
            </a:prstGeom>
          </p:spPr>
        </p:pic>
        <p:pic>
          <p:nvPicPr>
            <p:cNvPr id="9" name="Рисунок 8" descr="Изображение выглядит как шаблон, прямоугольный, пиксель, шов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A1AD68DB-3375-9E5B-056F-9BC4659A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5245" y="2430217"/>
              <a:ext cx="2780021" cy="2780021"/>
            </a:xfrm>
            <a:prstGeom prst="rect">
              <a:avLst/>
            </a:prstGeom>
          </p:spPr>
        </p:pic>
      </p:grpSp>
      <p:pic>
        <p:nvPicPr>
          <p:cNvPr id="10" name="Picture 6">
            <a:extLst>
              <a:ext uri="{FF2B5EF4-FFF2-40B4-BE49-F238E27FC236}">
                <a16:creationId xmlns:a16="http://schemas.microsoft.com/office/drawing/2014/main" id="{80875A32-02DE-7E6E-561E-2848E23F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92" y="1496731"/>
            <a:ext cx="1250737" cy="1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2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8195F0-8BD5-3124-9E08-D63A93CE5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1" t="3333" r="30625" b="19649"/>
          <a:stretch>
            <a:fillRect/>
          </a:stretch>
        </p:blipFill>
        <p:spPr bwMode="auto">
          <a:xfrm>
            <a:off x="7218946" y="1212946"/>
            <a:ext cx="4716379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54F1EB-D769-C874-9D98-268C9C33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72" y="1212946"/>
            <a:ext cx="1993056" cy="527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4479E-BD8E-4D11-7AEB-29658939FA70}"/>
              </a:ext>
            </a:extLst>
          </p:cNvPr>
          <p:cNvSpPr txBox="1"/>
          <p:nvPr/>
        </p:nvSpPr>
        <p:spPr>
          <a:xfrm>
            <a:off x="2737183" y="192505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Impact" panose="020B0806030902050204" pitchFamily="34" charset="0"/>
              </a:rPr>
              <a:t>Сравнение реальной ракеты и ракеты KSP</a:t>
            </a:r>
            <a:endParaRPr lang="ru-RU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9517B-F9F7-D74E-965E-53DCEB23CDC3}"/>
              </a:ext>
            </a:extLst>
          </p:cNvPr>
          <p:cNvSpPr txBox="1"/>
          <p:nvPr/>
        </p:nvSpPr>
        <p:spPr>
          <a:xfrm>
            <a:off x="256675" y="1344376"/>
            <a:ext cx="47989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и высота ракеты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реальной ракеты - 48,8 метров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ракеты из KSP  - 36,3 метра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Суммарная масса реальной ракеты - 632 970 кг.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ракеты в KSP - 251 074 кг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0 реальной ракеты: 453 т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0 ракеты из KSP: 182.470 т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Разница: (-) 270.53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1 реальной ракеты: 117 т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1 ракеты KSP:  33.37 т 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Разница: (-) 83.63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2 реальной ракеты: 29 т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2 ракеты KSP: 35.444т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Разница: (+) 6.444</a:t>
            </a:r>
            <a:b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1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0CA94-A274-7938-99DC-7082BCB2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580" y="174672"/>
            <a:ext cx="6652698" cy="76360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Итоги выполненной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5EF5D-E7C1-3BB7-78DD-EE47095C344D}"/>
              </a:ext>
            </a:extLst>
          </p:cNvPr>
          <p:cNvSpPr txBox="1"/>
          <p:nvPr/>
        </p:nvSpPr>
        <p:spPr>
          <a:xfrm>
            <a:off x="1319437" y="1850725"/>
            <a:ext cx="775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В ходе реализации проекта мы исследовали реальную миссию Вояджера-1, процесс полета и изучили ракету Titan IIIE и ее детали.</a:t>
            </a:r>
          </a:p>
          <a:p>
            <a:pPr algn="just"/>
            <a:endParaRPr lang="ru-RU" sz="1800" dirty="0">
              <a:solidFill>
                <a:schemeClr val="bg1"/>
              </a:solidFill>
              <a:latin typeface="Oswald SemiBold" panose="00000700000000000000" pitchFamily="2" charset="-52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Мы составили математическую и физическую модель, исходя из известных нам данных. Используя формулы и значения, провели расчеты и вычисления. А также с помощью Python мы реализовали математическую модель.</a:t>
            </a:r>
          </a:p>
          <a:p>
            <a:pPr algn="just"/>
            <a:endParaRPr lang="ru-RU" sz="1800" dirty="0">
              <a:solidFill>
                <a:schemeClr val="bg1"/>
              </a:solidFill>
              <a:latin typeface="Oswald SemiBold" panose="00000700000000000000" pitchFamily="2" charset="-52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Потом нашли в интернете модель ракеты, реализовали автопилот на Python, с помощью </a:t>
            </a:r>
            <a:r>
              <a:rPr lang="ru-RU" sz="1800" dirty="0" err="1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kRCP</a:t>
            </a:r>
            <a: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 и успешно запустили ракету до Юпитера.</a:t>
            </a:r>
          </a:p>
          <a:p>
            <a:pPr algn="just"/>
            <a:endParaRPr lang="ru-RU" sz="1800" dirty="0">
              <a:solidFill>
                <a:schemeClr val="bg1"/>
              </a:solidFill>
              <a:latin typeface="Oswald SemiBold" panose="00000700000000000000" pitchFamily="2" charset="-52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  <a:t>Далее мы сравнили данные, полученные с помощью математической модели, с данными из KSP. Сравнение графиков показало, что наши расчеты оказались верными, так как данные были приближены к реальным.</a:t>
            </a:r>
            <a:br>
              <a:rPr lang="ru-RU" sz="1800" dirty="0">
                <a:solidFill>
                  <a:schemeClr val="bg1"/>
                </a:solidFill>
                <a:latin typeface="Oswald SemiBold" panose="00000700000000000000" pitchFamily="2" charset="-52"/>
                <a:cs typeface="Times New Roman" panose="02020603050405020304" pitchFamily="18" charset="0"/>
              </a:rPr>
            </a:br>
            <a:endParaRPr lang="ru-RU" sz="1800" dirty="0">
              <a:solidFill>
                <a:schemeClr val="bg1"/>
              </a:solidFill>
              <a:latin typeface="Oswald SemiBold" panose="000007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FD4F0-58A8-C6C2-ED46-FE6619F930A9}"/>
              </a:ext>
            </a:extLst>
          </p:cNvPr>
          <p:cNvSpPr txBox="1"/>
          <p:nvPr/>
        </p:nvSpPr>
        <p:spPr>
          <a:xfrm>
            <a:off x="1319437" y="1326433"/>
            <a:ext cx="494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latin typeface="Oswald SemiBold" panose="020F0502020204030204" pitchFamily="2" charset="-52"/>
              </a:rPr>
              <a:t>Поставленная цель была </a:t>
            </a:r>
            <a:r>
              <a:rPr lang="ru-RU" sz="2000" u="sng" dirty="0" err="1">
                <a:solidFill>
                  <a:schemeClr val="bg1"/>
                </a:solidFill>
                <a:latin typeface="Oswald SemiBold" panose="020F0502020204030204" pitchFamily="2" charset="-52"/>
              </a:rPr>
              <a:t>достинута</a:t>
            </a:r>
            <a:endParaRPr lang="ru-RU" sz="2000" u="sng" dirty="0">
              <a:solidFill>
                <a:schemeClr val="bg1"/>
              </a:solidFill>
              <a:latin typeface="Oswald SemiBold" panose="020F05020202040302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765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путник, транспорт, пространство, лу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D49F16-5479-1D1A-5582-81473347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7995"/>
            <a:ext cx="12192000" cy="812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9F3EF-1E3A-2D82-5391-719687094BD0}"/>
              </a:ext>
            </a:extLst>
          </p:cNvPr>
          <p:cNvSpPr txBox="1"/>
          <p:nvPr/>
        </p:nvSpPr>
        <p:spPr>
          <a:xfrm>
            <a:off x="718019" y="429584"/>
            <a:ext cx="462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Impact" panose="020B0806030902050204" pitchFamily="34" charset="0"/>
              </a:rPr>
              <a:t>История миссии</a:t>
            </a:r>
          </a:p>
        </p:txBody>
      </p:sp>
    </p:spTree>
    <p:extLst>
      <p:ext uri="{BB962C8B-B14F-4D97-AF65-F5344CB8AC3E}">
        <p14:creationId xmlns:p14="http://schemas.microsoft.com/office/powerpoint/2010/main" val="30112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3C2F5-AA6F-6DFF-EEC6-7077E6F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18" y="141150"/>
            <a:ext cx="11022180" cy="871441"/>
          </a:xfrm>
        </p:spPr>
        <p:txBody>
          <a:bodyPr/>
          <a:lstStyle/>
          <a:p>
            <a:r>
              <a:rPr lang="ru-RU" sz="2400" dirty="0">
                <a:latin typeface="Impact" panose="020B0806030902050204" pitchFamily="34" charset="0"/>
              </a:rPr>
              <a:t>Приведём найденные в интернете технические характеристики ракеты </a:t>
            </a:r>
            <a:r>
              <a:rPr lang="ru-RU" sz="2400" b="1" dirty="0">
                <a:latin typeface="Impact" panose="020B0806030902050204" pitchFamily="34" charset="0"/>
              </a:rPr>
              <a:t>Titan IIIE</a:t>
            </a:r>
            <a:r>
              <a:rPr lang="ru-RU" sz="2400" dirty="0">
                <a:latin typeface="Impact" panose="020B0806030902050204" pitchFamily="34" charset="0"/>
              </a:rPr>
              <a:t> и её полезной нагрузки.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A29FB01-33BD-1077-E511-2D571741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12875"/>
              </p:ext>
            </p:extLst>
          </p:nvPr>
        </p:nvGraphicFramePr>
        <p:xfrm>
          <a:off x="379464" y="1126699"/>
          <a:ext cx="11433072" cy="5391226"/>
        </p:xfrm>
        <a:graphic>
          <a:graphicData uri="http://schemas.openxmlformats.org/drawingml/2006/table">
            <a:tbl>
              <a:tblPr>
                <a:solidFill>
                  <a:srgbClr val="EFE9EE">
                    <a:alpha val="16863"/>
                  </a:srgbClr>
                </a:solidFill>
                <a:tableStyleId>{21E4AEA4-8DFA-4A89-87EB-49C32662AFE0}</a:tableStyleId>
              </a:tblPr>
              <a:tblGrid>
                <a:gridCol w="1633296">
                  <a:extLst>
                    <a:ext uri="{9D8B030D-6E8A-4147-A177-3AD203B41FA5}">
                      <a16:colId xmlns:a16="http://schemas.microsoft.com/office/drawing/2014/main" val="593340664"/>
                    </a:ext>
                  </a:extLst>
                </a:gridCol>
                <a:gridCol w="1633296">
                  <a:extLst>
                    <a:ext uri="{9D8B030D-6E8A-4147-A177-3AD203B41FA5}">
                      <a16:colId xmlns:a16="http://schemas.microsoft.com/office/drawing/2014/main" val="4098720937"/>
                    </a:ext>
                  </a:extLst>
                </a:gridCol>
                <a:gridCol w="1633296">
                  <a:extLst>
                    <a:ext uri="{9D8B030D-6E8A-4147-A177-3AD203B41FA5}">
                      <a16:colId xmlns:a16="http://schemas.microsoft.com/office/drawing/2014/main" val="2593608534"/>
                    </a:ext>
                  </a:extLst>
                </a:gridCol>
                <a:gridCol w="1633296">
                  <a:extLst>
                    <a:ext uri="{9D8B030D-6E8A-4147-A177-3AD203B41FA5}">
                      <a16:colId xmlns:a16="http://schemas.microsoft.com/office/drawing/2014/main" val="1087740310"/>
                    </a:ext>
                  </a:extLst>
                </a:gridCol>
                <a:gridCol w="1633296">
                  <a:extLst>
                    <a:ext uri="{9D8B030D-6E8A-4147-A177-3AD203B41FA5}">
                      <a16:colId xmlns:a16="http://schemas.microsoft.com/office/drawing/2014/main" val="438001952"/>
                    </a:ext>
                  </a:extLst>
                </a:gridCol>
                <a:gridCol w="1882173">
                  <a:extLst>
                    <a:ext uri="{9D8B030D-6E8A-4147-A177-3AD203B41FA5}">
                      <a16:colId xmlns:a16="http://schemas.microsoft.com/office/drawing/2014/main" val="782054043"/>
                    </a:ext>
                  </a:extLst>
                </a:gridCol>
                <a:gridCol w="1384419">
                  <a:extLst>
                    <a:ext uri="{9D8B030D-6E8A-4147-A177-3AD203B41FA5}">
                      <a16:colId xmlns:a16="http://schemas.microsoft.com/office/drawing/2014/main" val="3086383078"/>
                    </a:ext>
                  </a:extLst>
                </a:gridCol>
              </a:tblGrid>
              <a:tr h="74506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Ступень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Часть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Масса части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Масса топлива (при наличии)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Сила тяги (при наличии)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Удельный импульс (при наличии)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ru-RU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 работы</a:t>
                      </a:r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54" marR="3954" marT="3954" marB="0" anchor="ctr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61663"/>
                  </a:ext>
                </a:extLst>
              </a:tr>
              <a:tr h="1020509"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Ступень 0 -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Titan UA1205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2× твёрдотопливных ускорителя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UA1205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2× 226 233 кг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192 435 кг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2× 5 849.411 кН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2× 263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115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624614"/>
                  </a:ext>
                </a:extLst>
              </a:tr>
              <a:tr h="576021"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Ступень 1 -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Titan 3A-1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ЖРД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LR-87-11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116 573 кг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111 130 кг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2 339.760 кН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302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147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8509"/>
                  </a:ext>
                </a:extLst>
              </a:tr>
              <a:tr h="576021"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Ступень 2 - </a:t>
                      </a: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Titan 3A-2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ЖРД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LR-91-11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29 188 кг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26 535 кг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453.714 кН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316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205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19916"/>
                  </a:ext>
                </a:extLst>
              </a:tr>
              <a:tr h="283529"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it-IT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Ступень 3 - Titan III - </a:t>
                      </a:r>
                      <a:r>
                        <a:rPr lang="it-IT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Centaur D/E</a:t>
                      </a:r>
                      <a:endParaRPr lang="it-IT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ЖРД 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RL-10A-3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16 258 кг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13 627 кг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131.222 кН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444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470 с</a:t>
                      </a:r>
                      <a:endParaRPr lang="ru-RU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021679"/>
                  </a:ext>
                </a:extLst>
              </a:tr>
              <a:tr h="1455926"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Ступень 4 -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Star-37E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Твёрдотопливный ракетный двигатель </a:t>
                      </a:r>
                      <a:r>
                        <a:rPr lang="ru-RU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Thiokol</a:t>
                      </a: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 TE-M-364-4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1 123 кг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1 040 кг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68 кН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284 с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823" algn="ctr" rtl="0" fontAlgn="t">
                        <a:buNone/>
                      </a:pPr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42 с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solidFill>
                      <a:srgbClr val="EAEAEA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76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круг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20772D-56E5-6839-161B-51678604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0" y="431053"/>
            <a:ext cx="5945069" cy="49641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зарисовка, диаграмма, рисун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14FCDC-8EF1-6779-1846-C7FFE908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08" y="2913120"/>
            <a:ext cx="5802452" cy="37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536DD32-B3F5-5FFD-373A-54039DE6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816" y="892382"/>
            <a:ext cx="5988369" cy="505809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“</a:t>
            </a:r>
            <a:r>
              <a:rPr lang="ru-RU" spc="40" dirty="0">
                <a:latin typeface="Impact" panose="020B0806030902050204" pitchFamily="34" charset="0"/>
              </a:rPr>
              <a:t>Ресурс полёта” и условие взлёта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75CB97-C298-8609-9415-68D5054D6D54}"/>
                  </a:ext>
                </a:extLst>
              </p:cNvPr>
              <p:cNvSpPr txBox="1"/>
              <p:nvPr/>
            </p:nvSpPr>
            <p:spPr>
              <a:xfrm>
                <a:off x="1728666" y="1841980"/>
                <a:ext cx="9435503" cy="77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r-AE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ar-A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ar-AE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ar-AE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ar-AE" sz="2800" i="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ar-AE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ar-AE" sz="28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ar-AE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ar-AE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800" b="0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т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ar-AE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𝑀𝑝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ar-AE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ar-AE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 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формула Циолковского</a:t>
                </a:r>
                <a:endPara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75CB97-C298-8609-9415-68D5054D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66" y="1841980"/>
                <a:ext cx="9435503" cy="773802"/>
              </a:xfrm>
              <a:prstGeom prst="rect">
                <a:avLst/>
              </a:prstGeom>
              <a:blipFill>
                <a:blip r:embed="rId2"/>
                <a:stretch>
                  <a:fillRect b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AC1042-A073-EEBC-2BE8-2F5E061529C3}"/>
              </a:ext>
            </a:extLst>
          </p:cNvPr>
          <p:cNvSpPr txBox="1"/>
          <p:nvPr/>
        </p:nvSpPr>
        <p:spPr>
          <a:xfrm>
            <a:off x="1910625" y="202805"/>
            <a:ext cx="837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u="sng" dirty="0">
                <a:solidFill>
                  <a:schemeClr val="bg1"/>
                </a:solidFill>
                <a:latin typeface="Impact" panose="020B0806030902050204" pitchFamily="34" charset="0"/>
              </a:rPr>
              <a:t>Физические  и математические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3BEC35-A2AB-A373-ED0A-82B9A73DC090}"/>
                  </a:ext>
                </a:extLst>
              </p:cNvPr>
              <p:cNvSpPr txBox="1"/>
              <p:nvPr/>
            </p:nvSpPr>
            <p:spPr>
              <a:xfrm>
                <a:off x="4574366" y="2867241"/>
                <a:ext cx="3744102" cy="81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3BEC35-A2AB-A373-ED0A-82B9A73D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66" y="2867241"/>
                <a:ext cx="3744102" cy="814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22E2D-6963-C674-DEA1-CE378BB3A4AD}"/>
                  </a:ext>
                </a:extLst>
              </p:cNvPr>
              <p:cNvSpPr txBox="1"/>
              <p:nvPr/>
            </p:nvSpPr>
            <p:spPr>
              <a:xfrm>
                <a:off x="1110372" y="3767866"/>
                <a:ext cx="10672090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формула для расчёта V ступени ракеты</a:t>
                </a: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22E2D-6963-C674-DEA1-CE378BB3A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72" y="3767866"/>
                <a:ext cx="10672090" cy="854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6185D9-5F82-652B-EE20-4B10A6A698AE}"/>
                  </a:ext>
                </a:extLst>
              </p:cNvPr>
              <p:cNvSpPr txBox="1"/>
              <p:nvPr/>
            </p:nvSpPr>
            <p:spPr>
              <a:xfrm>
                <a:off x="994180" y="5125057"/>
                <a:ext cx="10904475" cy="665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𝑇𝑊𝑅</m:t>
                    </m:r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ru-RU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 коэффициент для подъема с поверхности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Кербина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6185D9-5F82-652B-EE20-4B10A6A6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80" y="5125057"/>
                <a:ext cx="10904475" cy="665375"/>
              </a:xfrm>
              <a:prstGeom prst="rect">
                <a:avLst/>
              </a:prstGeom>
              <a:blipFill>
                <a:blip r:embed="rId5"/>
                <a:stretch>
                  <a:fillRect t="-3670" b="-9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4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BBF0-79E3-C7DD-5D66-91550AF37888}"/>
              </a:ext>
            </a:extLst>
          </p:cNvPr>
          <p:cNvSpPr txBox="1"/>
          <p:nvPr/>
        </p:nvSpPr>
        <p:spPr>
          <a:xfrm>
            <a:off x="2442491" y="233203"/>
            <a:ext cx="789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Уравнения для орбитальных переходов Гомана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7961C-7065-912B-D492-F7430C943178}"/>
                  </a:ext>
                </a:extLst>
              </p:cNvPr>
              <p:cNvSpPr txBox="1"/>
              <p:nvPr/>
            </p:nvSpPr>
            <p:spPr>
              <a:xfrm>
                <a:off x="1965914" y="1089345"/>
                <a:ext cx="8544198" cy="1042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полная механическая энергия тела, </a:t>
                </a: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движущегося вокруг планеты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7961C-7065-912B-D492-F7430C943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14" y="1089345"/>
                <a:ext cx="8544198" cy="1042850"/>
              </a:xfrm>
              <a:prstGeom prst="rect">
                <a:avLst/>
              </a:prstGeom>
              <a:blipFill>
                <a:blip r:embed="rId2"/>
                <a:stretch>
                  <a:fillRect t="-2339" r="-2068" b="-19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AE7AB-4B4D-BBA9-52FA-0DC8FBCFF269}"/>
                  </a:ext>
                </a:extLst>
              </p:cNvPr>
              <p:cNvSpPr txBox="1"/>
              <p:nvPr/>
            </p:nvSpPr>
            <p:spPr>
              <a:xfrm>
                <a:off x="1536852" y="2465117"/>
                <a:ext cx="9709484" cy="720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b>
                          <m:sSub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b>
                          <m:sSub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для двух разных точек орбиты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AE7AB-4B4D-BBA9-52FA-0DC8FBCFF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52" y="2465117"/>
                <a:ext cx="9709484" cy="7204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DB9D5-8434-FCCD-064D-58D8AE436F54}"/>
                  </a:ext>
                </a:extLst>
              </p:cNvPr>
              <p:cNvSpPr txBox="1"/>
              <p:nvPr/>
            </p:nvSpPr>
            <p:spPr>
              <a:xfrm>
                <a:off x="4397097" y="3832765"/>
                <a:ext cx="3988993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ru-RU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ru-RU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</m:t>
                    </m:r>
                    <m:d>
                      <m:dPr>
                        <m:ctrlPr>
                          <a:rPr lang="ru-RU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ru-RU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DB9D5-8434-FCCD-064D-58D8AE436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97" y="3832765"/>
                <a:ext cx="3988993" cy="854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2F601-2498-6456-5C09-17512B924591}"/>
                  </a:ext>
                </a:extLst>
              </p:cNvPr>
              <p:cNvSpPr txBox="1"/>
              <p:nvPr/>
            </p:nvSpPr>
            <p:spPr>
              <a:xfrm>
                <a:off x="2808850" y="5334233"/>
                <a:ext cx="7165488" cy="56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второй закон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кеплера</a:t>
                </a:r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2F601-2498-6456-5C09-17512B92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50" y="5334233"/>
                <a:ext cx="7165488" cy="567335"/>
              </a:xfrm>
              <a:prstGeom prst="rect">
                <a:avLst/>
              </a:prstGeom>
              <a:blipFill>
                <a:blip r:embed="rId5"/>
                <a:stretch>
                  <a:fillRect l="-85" t="-3226" r="-1617" b="-107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9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0D814-E7D6-7F7A-CB61-060D214CFA8F}"/>
                  </a:ext>
                </a:extLst>
              </p:cNvPr>
              <p:cNvSpPr txBox="1"/>
              <p:nvPr/>
            </p:nvSpPr>
            <p:spPr>
              <a:xfrm>
                <a:off x="592162" y="509616"/>
                <a:ext cx="11200182" cy="1307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GM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скорости, </a:t>
                </a:r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которую тело должно иметь в перицентре r1 для получения апоцентра r2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0D814-E7D6-7F7A-CB61-060D214CF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2" y="509616"/>
                <a:ext cx="11200182" cy="1307730"/>
              </a:xfrm>
              <a:prstGeom prst="rect">
                <a:avLst/>
              </a:prstGeom>
              <a:blipFill>
                <a:blip r:embed="rId2"/>
                <a:stretch>
                  <a:fillRect l="-1415" r="-1470" b="-158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53749-ABC4-0D5B-BD4E-19FE4172AB1F}"/>
                  </a:ext>
                </a:extLst>
              </p:cNvPr>
              <p:cNvSpPr txBox="1"/>
              <p:nvPr/>
            </p:nvSpPr>
            <p:spPr>
              <a:xfrm>
                <a:off x="1780163" y="2467871"/>
                <a:ext cx="8824180" cy="1922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GM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величины  v в перицентре для поднятия апоцентра круговой орбиты радиуса r1 до радиуса r2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53749-ABC4-0D5B-BD4E-19FE4172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3" y="2467871"/>
                <a:ext cx="8824180" cy="1922257"/>
              </a:xfrm>
              <a:prstGeom prst="rect">
                <a:avLst/>
              </a:prstGeom>
              <a:blipFill>
                <a:blip r:embed="rId3"/>
                <a:stretch>
                  <a:fillRect b="-8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087AF3-7F43-F3C7-AB62-57E5DC526B92}"/>
                  </a:ext>
                </a:extLst>
              </p:cNvPr>
              <p:cNvSpPr txBox="1"/>
              <p:nvPr/>
            </p:nvSpPr>
            <p:spPr>
              <a:xfrm>
                <a:off x="1201166" y="4683967"/>
                <a:ext cx="9789668" cy="1399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ru-RU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GM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ctrlP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ru-RU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ru-RU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величины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апоцентре r2 </a:t>
                </a:r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“округления” орбиты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087AF3-7F43-F3C7-AB62-57E5DC52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66" y="4683967"/>
                <a:ext cx="9789668" cy="1399037"/>
              </a:xfrm>
              <a:prstGeom prst="rect">
                <a:avLst/>
              </a:prstGeom>
              <a:blipFill>
                <a:blip r:embed="rId4"/>
                <a:stretch>
                  <a:fillRect r="-1743" b="-1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15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CEAEA-59E6-A095-F512-079DEA3600A2}"/>
              </a:ext>
            </a:extLst>
          </p:cNvPr>
          <p:cNvSpPr txBox="1"/>
          <p:nvPr/>
        </p:nvSpPr>
        <p:spPr>
          <a:xfrm>
            <a:off x="4033308" y="243662"/>
            <a:ext cx="449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mpact" panose="020B0806030902050204" pitchFamily="34" charset="0"/>
              </a:rPr>
              <a:t>Переход на орбиту </a:t>
            </a:r>
            <a:r>
              <a:rPr lang="ru-RU" sz="2800" dirty="0" err="1">
                <a:solidFill>
                  <a:schemeClr val="bg1"/>
                </a:solidFill>
                <a:latin typeface="Impact" panose="020B0806030902050204" pitchFamily="34" charset="0"/>
              </a:rPr>
              <a:t>Кербина</a:t>
            </a:r>
            <a:endParaRPr lang="ru-RU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4004A-DB09-E0F3-7E3F-5249BFF06719}"/>
              </a:ext>
            </a:extLst>
          </p:cNvPr>
          <p:cNvSpPr txBox="1"/>
          <p:nvPr/>
        </p:nvSpPr>
        <p:spPr>
          <a:xfrm>
            <a:off x="539750" y="1041139"/>
            <a:ext cx="532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имеем r1=600 000 м, r2=700 000 м. Тогда получаем: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9C8E7-7E9D-7DEE-DC93-66FA055159AB}"/>
                  </a:ext>
                </a:extLst>
              </p:cNvPr>
              <p:cNvSpPr txBox="1"/>
              <p:nvPr/>
            </p:nvSpPr>
            <p:spPr>
              <a:xfrm>
                <a:off x="915000" y="1939070"/>
                <a:ext cx="6045200" cy="92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5316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den>
                          </m:f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den>
                          </m:f>
                        </m:e>
                      </m:rad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м/с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9C8E7-7E9D-7DEE-DC93-66FA0551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0" y="1939070"/>
                <a:ext cx="6045200" cy="92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608EBA-3308-1337-AFA4-2866D6CEEFE2}"/>
                  </a:ext>
                </a:extLst>
              </p:cNvPr>
              <p:cNvSpPr txBox="1"/>
              <p:nvPr/>
            </p:nvSpPr>
            <p:spPr>
              <a:xfrm>
                <a:off x="985308" y="2981020"/>
                <a:ext cx="6096000" cy="1001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△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5316</m:t>
                              </m:r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num>
                                <m:den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700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num>
                        <m:den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608EBA-3308-1337-AFA4-2866D6CE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08" y="2981020"/>
                <a:ext cx="6096000" cy="1001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C630DA-FAAA-5BB5-8CA4-0BB58A141F9A}"/>
                  </a:ext>
                </a:extLst>
              </p:cNvPr>
              <p:cNvSpPr txBox="1"/>
              <p:nvPr/>
            </p:nvSpPr>
            <p:spPr>
              <a:xfrm>
                <a:off x="915000" y="4049126"/>
                <a:ext cx="6096000" cy="256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just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Эти величины подразумевают, что тело уже двигается на поверхности земли со скоростью:</a:t>
                </a:r>
              </a:p>
              <a:p>
                <a:pPr indent="44958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пов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5316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600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000</m:t>
                              </m:r>
                            </m:den>
                          </m:f>
                        </m:e>
                      </m:rad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</m:t>
                      </m:r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2426</m:t>
                      </m:r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ru-RU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м/с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7200" algn="just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Тогда:</a:t>
                </a:r>
              </a:p>
              <a:p>
                <a:pPr indent="45720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о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пов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△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△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2605,8 м/с.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C630DA-FAAA-5BB5-8CA4-0BB58A141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0" y="4049126"/>
                <a:ext cx="6096000" cy="2567241"/>
              </a:xfrm>
              <a:prstGeom prst="rect">
                <a:avLst/>
              </a:prstGeom>
              <a:blipFill>
                <a:blip r:embed="rId4"/>
                <a:stretch>
                  <a:fillRect l="-1000" t="-475" r="-1100" b="-3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07FB7AC-947B-E9AE-F564-8FB9A041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448" y="1041139"/>
            <a:ext cx="3371320" cy="33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445014"/>
      </p:ext>
    </p:extLst>
  </p:cSld>
  <p:clrMapOvr>
    <a:masterClrMapping/>
  </p:clrMapOvr>
</p:sld>
</file>

<file path=ppt/theme/theme1.xml><?xml version="1.0" encoding="utf-8"?>
<a:theme xmlns:a="http://schemas.openxmlformats.org/drawingml/2006/main" name="Galaxy Innovate Minitheme by Slidesgo">
  <a:themeElements>
    <a:clrScheme name="Simple Light">
      <a:dk1>
        <a:srgbClr val="D52FC7"/>
      </a:dk1>
      <a:lt1>
        <a:srgbClr val="FFFFFF"/>
      </a:lt1>
      <a:dk2>
        <a:srgbClr val="000000"/>
      </a:dk2>
      <a:lt2>
        <a:srgbClr val="D8D8D8"/>
      </a:lt2>
      <a:accent1>
        <a:srgbClr val="1155CC"/>
      </a:accent1>
      <a:accent2>
        <a:srgbClr val="D52FC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52FC7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Galaxy Innovate Minitheme by Slidesgo</Template>
  <TotalTime>525</TotalTime>
  <Words>1486</Words>
  <Application>Microsoft Office PowerPoint</Application>
  <PresentationFormat>Широкоэкранный</PresentationFormat>
  <Paragraphs>180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6" baseType="lpstr">
      <vt:lpstr>Anaheim</vt:lpstr>
      <vt:lpstr>Anton</vt:lpstr>
      <vt:lpstr>Arial</vt:lpstr>
      <vt:lpstr>Bebas Neue</vt:lpstr>
      <vt:lpstr>Cambria Math</vt:lpstr>
      <vt:lpstr>Georgia</vt:lpstr>
      <vt:lpstr>Impact</vt:lpstr>
      <vt:lpstr>Kanit ExtraLight</vt:lpstr>
      <vt:lpstr>Oswald SemiBold</vt:lpstr>
      <vt:lpstr>Proxima Nova</vt:lpstr>
      <vt:lpstr>Times New Roman</vt:lpstr>
      <vt:lpstr>Galaxy Innovate Minitheme by Slidesgo</vt:lpstr>
      <vt:lpstr>Slidesgo Final Pages</vt:lpstr>
      <vt:lpstr>Вояджер-1  (Полет от Земли до Юпитера) </vt:lpstr>
      <vt:lpstr>Введение:</vt:lpstr>
      <vt:lpstr>Презентация PowerPoint</vt:lpstr>
      <vt:lpstr>Приведём найденные в интернете технические характеристики ракеты Titan IIIE и её полезной нагрузки.</vt:lpstr>
      <vt:lpstr>Презентация PowerPoint</vt:lpstr>
      <vt:lpstr>“Ресурс полёта” и условие взлёта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Расчёт окна полёта</vt:lpstr>
      <vt:lpstr>Презентация PowerPoint</vt:lpstr>
      <vt:lpstr>Оптимальный угол для выхода из SOI Кербина</vt:lpstr>
      <vt:lpstr>Переход на орбиту Джулы (идеальный вариант)</vt:lpstr>
      <vt:lpstr>Презентация PowerPoint</vt:lpstr>
      <vt:lpstr>Подведём итоги вычислений:</vt:lpstr>
      <vt:lpstr>Программная реализация</vt:lpstr>
      <vt:lpstr>Презентация PowerPoint</vt:lpstr>
      <vt:lpstr>Зависимость скорости от времени</vt:lpstr>
      <vt:lpstr>Зависимость высоты от времени</vt:lpstr>
      <vt:lpstr>Презентация PowerPoint</vt:lpstr>
      <vt:lpstr>Презентация PowerPoint</vt:lpstr>
      <vt:lpstr>Итоги выполненной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Вояджер-1  (Полет от Земли до Юпитера) </dc:title>
  <dc:creator>Даша Писаренко</dc:creator>
  <cp:lastModifiedBy>Татьяна Никонова</cp:lastModifiedBy>
  <cp:revision>20</cp:revision>
  <dcterms:created xsi:type="dcterms:W3CDTF">2025-12-15T15:39:34Z</dcterms:created>
  <dcterms:modified xsi:type="dcterms:W3CDTF">2025-12-18T08:04:20Z</dcterms:modified>
</cp:coreProperties>
</file>